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1"/>
  </p:notesMasterIdLst>
  <p:sldIdLst>
    <p:sldId id="256" r:id="rId2"/>
    <p:sldId id="257" r:id="rId3"/>
    <p:sldId id="291" r:id="rId4"/>
    <p:sldId id="279" r:id="rId5"/>
    <p:sldId id="268" r:id="rId6"/>
    <p:sldId id="269" r:id="rId7"/>
    <p:sldId id="290" r:id="rId8"/>
    <p:sldId id="274" r:id="rId9"/>
    <p:sldId id="275" r:id="rId10"/>
    <p:sldId id="276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272" r:id="rId25"/>
    <p:sldId id="270" r:id="rId26"/>
    <p:sldId id="273" r:id="rId27"/>
    <p:sldId id="271" r:id="rId28"/>
    <p:sldId id="258" r:id="rId29"/>
    <p:sldId id="25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1" autoAdjust="0"/>
    <p:restoredTop sz="94660"/>
  </p:normalViewPr>
  <p:slideViewPr>
    <p:cSldViewPr snapToGrid="0">
      <p:cViewPr>
        <p:scale>
          <a:sx n="51" d="100"/>
          <a:sy n="51" d="100"/>
        </p:scale>
        <p:origin x="143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DC37A-03BC-4BDD-B12C-B788F022E276}" type="datetimeFigureOut">
              <a:rPr lang="zh-TW" altLang="en-US" smtClean="0"/>
              <a:t>2015/1/28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7E2CB-B7F0-4AAD-B756-5F5B1283CB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8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7E2CB-B7F0-4AAD-B756-5F5B1283CB2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56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7E2CB-B7F0-4AAD-B756-5F5B1283CB2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89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Color histogram</a:t>
            </a:r>
          </a:p>
          <a:p>
            <a:r>
              <a:rPr lang="en-US" altLang="zh-TW" dirty="0" err="1" smtClean="0"/>
              <a:t>superpixel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7E2CB-B7F0-4AAD-B756-5F5B1283CB2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99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7E2CB-B7F0-4AAD-B756-5F5B1283CB2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16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6279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3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71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16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1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55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16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3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1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6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8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5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8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1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9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3.jpeg"/><Relationship Id="rId7" Type="http://schemas.openxmlformats.org/officeDocument/2006/relationships/image" Target="../media/image30.wmf"/><Relationship Id="rId12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2.wmf"/><Relationship Id="rId5" Type="http://schemas.openxmlformats.org/officeDocument/2006/relationships/image" Target="../media/image35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4.jpeg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Saliency Map Guided </a:t>
            </a:r>
            <a:r>
              <a:rPr lang="en-US" altLang="zh-TW" dirty="0" err="1"/>
              <a:t>Decolorization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24237" y="4402667"/>
            <a:ext cx="5762563" cy="13645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B00901087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潘柏丞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指導學長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張嘉洋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簡韶逸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2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Weak Color Order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7769" y="1288366"/>
            <a:ext cx="7704667" cy="3332816"/>
          </a:xfrm>
        </p:spPr>
        <p:txBody>
          <a:bodyPr/>
          <a:lstStyle/>
          <a:p>
            <a:r>
              <a:rPr lang="en-US" altLang="zh-TW" dirty="0" smtClean="0"/>
              <a:t>Unambiguous Color Pairs: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836" t="36010" r="19510" b="34375"/>
          <a:stretch/>
        </p:blipFill>
        <p:spPr>
          <a:xfrm>
            <a:off x="1487769" y="2536287"/>
            <a:ext cx="6693393" cy="24958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239" t="76202" r="57785" b="20529"/>
          <a:stretch/>
        </p:blipFill>
        <p:spPr>
          <a:xfrm>
            <a:off x="444042" y="3784209"/>
            <a:ext cx="8443221" cy="5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7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Bimodal Contrast-Preserving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2542" t="55817" r="20807" b="20914"/>
          <a:stretch/>
        </p:blipFill>
        <p:spPr>
          <a:xfrm>
            <a:off x="2767446" y="1828801"/>
            <a:ext cx="4134039" cy="3248172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145" t="49105" r="15317" b="43534"/>
          <a:stretch/>
        </p:blipFill>
        <p:spPr>
          <a:xfrm>
            <a:off x="2174542" y="5191273"/>
            <a:ext cx="5319846" cy="6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Energy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699" t="66394" r="57460" b="24375"/>
          <a:stretch/>
        </p:blipFill>
        <p:spPr>
          <a:xfrm>
            <a:off x="951783" y="5009044"/>
            <a:ext cx="3882683" cy="67525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3"/>
          <a:srcRect l="51145" t="49105" r="15317" b="43534"/>
          <a:stretch/>
        </p:blipFill>
        <p:spPr>
          <a:xfrm>
            <a:off x="982133" y="2635123"/>
            <a:ext cx="5319846" cy="6564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51190" t="62163" r="12265" b="30721"/>
          <a:stretch/>
        </p:blipFill>
        <p:spPr>
          <a:xfrm>
            <a:off x="982133" y="3643698"/>
            <a:ext cx="6634610" cy="726273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642056" y="5223076"/>
            <a:ext cx="901809" cy="618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1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“Saliency” ?</a:t>
            </a:r>
            <a:endParaRPr lang="zh-TW" altLang="en-US" dirty="0"/>
          </a:p>
        </p:txBody>
      </p:sp>
      <p:pic>
        <p:nvPicPr>
          <p:cNvPr id="1026" name="Picture 2" descr="http://research.microsoft.com/en-us/um/people/jiansun/salientobject/imCanvas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r="57802" b="-1"/>
          <a:stretch/>
        </p:blipFill>
        <p:spPr bwMode="auto">
          <a:xfrm>
            <a:off x="2316915" y="1910814"/>
            <a:ext cx="4652598" cy="35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esearch.microsoft.com/en-us/um/people/jiansun/salientobject/imCanvas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8" t="-138" r="5827" b="1118"/>
          <a:stretch/>
        </p:blipFill>
        <p:spPr bwMode="auto">
          <a:xfrm>
            <a:off x="2316915" y="1910814"/>
            <a:ext cx="4652598" cy="35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Get  a Saliency Map?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3233" y="2315783"/>
            <a:ext cx="7514035" cy="2884868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Low-level    </a:t>
            </a:r>
          </a:p>
          <a:p>
            <a:pPr lvl="1"/>
            <a:r>
              <a:rPr lang="en-US" altLang="zh-TW" dirty="0" smtClean="0"/>
              <a:t>Color</a:t>
            </a:r>
          </a:p>
          <a:p>
            <a:pPr lvl="1"/>
            <a:r>
              <a:rPr lang="en-US" altLang="zh-TW" dirty="0" smtClean="0"/>
              <a:t>Orientation</a:t>
            </a:r>
          </a:p>
          <a:p>
            <a:pPr lvl="1"/>
            <a:r>
              <a:rPr lang="en-US" altLang="zh-TW" dirty="0" smtClean="0"/>
              <a:t>Size</a:t>
            </a:r>
          </a:p>
          <a:p>
            <a:pPr lvl="1"/>
            <a:r>
              <a:rPr lang="en-US" altLang="zh-TW" dirty="0" smtClean="0"/>
              <a:t>Motion</a:t>
            </a:r>
          </a:p>
          <a:p>
            <a:pPr lvl="1"/>
            <a:r>
              <a:rPr lang="en-US" altLang="zh-TW" dirty="0" smtClean="0"/>
              <a:t>Depth</a:t>
            </a:r>
          </a:p>
          <a:p>
            <a:r>
              <a:rPr lang="en-US" altLang="zh-TW" dirty="0" smtClean="0"/>
              <a:t>High-level  </a:t>
            </a:r>
          </a:p>
          <a:p>
            <a:pPr lvl="1"/>
            <a:r>
              <a:rPr lang="en-US" altLang="zh-TW" dirty="0" smtClean="0"/>
              <a:t>People</a:t>
            </a:r>
          </a:p>
          <a:p>
            <a:pPr lvl="1"/>
            <a:r>
              <a:rPr lang="en-US" altLang="zh-TW" dirty="0" smtClean="0"/>
              <a:t>Context</a:t>
            </a:r>
            <a:endParaRPr lang="zh-TW" altLang="en-US" dirty="0"/>
          </a:p>
        </p:txBody>
      </p:sp>
      <p:pic>
        <p:nvPicPr>
          <p:cNvPr id="4" name="Content Placeholder 3" descr="ROIs_beijing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1" y="2408890"/>
            <a:ext cx="2039010" cy="124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04" y="3758308"/>
            <a:ext cx="3265226" cy="19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574388" y="2408891"/>
            <a:ext cx="19788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/>
              <a:t>=&gt;   Bottom-up Approach</a:t>
            </a:r>
          </a:p>
          <a:p>
            <a:endParaRPr lang="zh-TW" altLang="en-US" sz="135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683792" y="4269103"/>
            <a:ext cx="18710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/>
              <a:t>=&gt;  Top-down Approach</a:t>
            </a:r>
          </a:p>
          <a:p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198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Bottom-Up Approach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6983" y="1620322"/>
            <a:ext cx="7514035" cy="2343151"/>
          </a:xfrm>
        </p:spPr>
        <p:txBody>
          <a:bodyPr/>
          <a:lstStyle/>
          <a:p>
            <a:r>
              <a:rPr lang="en-US" altLang="zh-TW" dirty="0" smtClean="0"/>
              <a:t>Frequency-Tuned Method:</a:t>
            </a:r>
          </a:p>
          <a:p>
            <a:endParaRPr lang="zh-TW" altLang="en-US" dirty="0"/>
          </a:p>
        </p:txBody>
      </p:sp>
      <p:pic>
        <p:nvPicPr>
          <p:cNvPr id="5" name="Picture 7" descr="F:\Descktop\IS\Salient\salient_Image\0\0_5_58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4" y="3339155"/>
            <a:ext cx="1605126" cy="120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F:\Descktop\IS\Salient\FT\q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94" y="2911011"/>
            <a:ext cx="1372886" cy="102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" descr="F:\Descktop\IS\Salient\FT\qq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94" y="4187352"/>
            <a:ext cx="1372886" cy="102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2547669" y="3494936"/>
            <a:ext cx="216694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右箭號 8"/>
          <p:cNvSpPr/>
          <p:nvPr/>
        </p:nvSpPr>
        <p:spPr>
          <a:xfrm>
            <a:off x="2548860" y="4257938"/>
            <a:ext cx="215503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graphicFrame>
        <p:nvGraphicFramePr>
          <p:cNvPr id="10" name="Object 19"/>
          <p:cNvGraphicFramePr>
            <a:graphicFrameLocks noChangeAspect="1"/>
          </p:cNvGraphicFramePr>
          <p:nvPr/>
        </p:nvGraphicFramePr>
        <p:xfrm>
          <a:off x="4692541" y="4149274"/>
          <a:ext cx="1458515" cy="1060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Equation" r:id="rId6" imgW="1231560" imgH="838080" progId="Equation.DSMT4">
                  <p:embed/>
                </p:oleObj>
              </mc:Choice>
              <mc:Fallback>
                <p:oleObj name="Equation" r:id="rId6" imgW="123156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541" y="4149274"/>
                        <a:ext cx="1458515" cy="1060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5088979" y="2956467"/>
          <a:ext cx="702469" cy="86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8" imgW="660240" imgH="812520" progId="Equation.DSMT4">
                  <p:embed/>
                </p:oleObj>
              </mc:Choice>
              <mc:Fallback>
                <p:oleObj name="Equation" r:id="rId8" imgW="6602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8979" y="2956467"/>
                        <a:ext cx="702469" cy="863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0"/>
          <p:cNvGraphicFramePr>
            <a:graphicFrameLocks noChangeAspect="1"/>
          </p:cNvGraphicFramePr>
          <p:nvPr/>
        </p:nvGraphicFramePr>
        <p:xfrm>
          <a:off x="7029371" y="3126330"/>
          <a:ext cx="1781175" cy="336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10" imgW="1612800" imgH="304560" progId="Equation.DSMT4">
                  <p:embed/>
                </p:oleObj>
              </mc:Choice>
              <mc:Fallback>
                <p:oleObj name="Equation" r:id="rId10" imgW="16128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371" y="3126330"/>
                        <a:ext cx="1781175" cy="336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4" descr="F:\Descktop\IS\Salient\FT\qq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52" y="3670047"/>
            <a:ext cx="1277540" cy="95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右箭號 13"/>
          <p:cNvSpPr/>
          <p:nvPr/>
        </p:nvSpPr>
        <p:spPr>
          <a:xfrm>
            <a:off x="6248139" y="3656860"/>
            <a:ext cx="551019" cy="324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14644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Top-Down Approach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18741" y="1591407"/>
            <a:ext cx="7514035" cy="234315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Content Placeholder 3" descr="ROIs_beijing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53" y="2914787"/>
            <a:ext cx="2997994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34" y="3021943"/>
            <a:ext cx="2993231" cy="182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57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Saliency Map I Survey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3233" y="2323807"/>
            <a:ext cx="7514035" cy="2876843"/>
          </a:xfrm>
        </p:spPr>
        <p:txBody>
          <a:bodyPr>
            <a:normAutofit fontScale="77500" lnSpcReduction="20000"/>
          </a:bodyPr>
          <a:lstStyle/>
          <a:p>
            <a:endParaRPr lang="en-US" altLang="zh-TW" dirty="0" smtClean="0"/>
          </a:p>
          <a:p>
            <a:r>
              <a:rPr lang="en-US" altLang="zh-TW" dirty="0"/>
              <a:t>Fusing Generic </a:t>
            </a:r>
            <a:r>
              <a:rPr lang="en-US" altLang="zh-TW" dirty="0" err="1"/>
              <a:t>Objectness</a:t>
            </a:r>
            <a:r>
              <a:rPr lang="en-US" altLang="zh-TW" dirty="0"/>
              <a:t> and Visual Saliency for Salient Object Detection</a:t>
            </a:r>
          </a:p>
          <a:p>
            <a:r>
              <a:rPr lang="en-US" altLang="zh-TW" dirty="0" smtClean="0"/>
              <a:t>Frequency-tuned </a:t>
            </a:r>
            <a:r>
              <a:rPr lang="en-US" altLang="zh-TW" dirty="0"/>
              <a:t>Salient Region Detection</a:t>
            </a:r>
          </a:p>
          <a:p>
            <a:r>
              <a:rPr lang="en-US" altLang="zh-TW" dirty="0" smtClean="0"/>
              <a:t>Global </a:t>
            </a:r>
            <a:r>
              <a:rPr lang="en-US" altLang="zh-TW" dirty="0"/>
              <a:t>Contrast Based Salient Region Detection</a:t>
            </a:r>
          </a:p>
          <a:p>
            <a:r>
              <a:rPr lang="en-US" altLang="zh-TW" dirty="0" smtClean="0"/>
              <a:t>Saliency Filters-Contrast </a:t>
            </a:r>
            <a:r>
              <a:rPr lang="en-US" altLang="zh-TW" dirty="0"/>
              <a:t>Based Filtering for Salient Region Detection</a:t>
            </a:r>
          </a:p>
          <a:p>
            <a:r>
              <a:rPr lang="en-US" altLang="zh-TW" dirty="0" smtClean="0"/>
              <a:t>Saliency </a:t>
            </a:r>
            <a:r>
              <a:rPr lang="en-US" altLang="zh-TW" dirty="0"/>
              <a:t>Detection via Dense and Sparse Reconstruction</a:t>
            </a:r>
          </a:p>
          <a:p>
            <a:r>
              <a:rPr lang="en-US" altLang="zh-TW" dirty="0" smtClean="0"/>
              <a:t>Saliency </a:t>
            </a:r>
            <a:r>
              <a:rPr lang="en-US" altLang="zh-TW" dirty="0"/>
              <a:t>Detection via Graph-Based Manifold </a:t>
            </a:r>
            <a:r>
              <a:rPr lang="en-US" altLang="zh-TW" dirty="0" smtClean="0"/>
              <a:t>Ranking, CVPR 2013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 descr="http://ivrg.epfl.ch/files/content/sites/ivrg/files/research/images/RK_SLICSuperpixels/intro_pics/302003_comb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9" y="1838948"/>
            <a:ext cx="2293144" cy="34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55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2D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I Use This Method?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155" t="32294" r="60341" b="22150"/>
          <a:stretch/>
        </p:blipFill>
        <p:spPr>
          <a:xfrm>
            <a:off x="4696780" y="2261049"/>
            <a:ext cx="3475670" cy="335870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48307" y="2686050"/>
            <a:ext cx="25886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100" dirty="0"/>
              <a:t>Gradient Map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zh-TW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sz="2100" dirty="0"/>
              <a:t>Fast Running Time</a:t>
            </a:r>
            <a:endParaRPr lang="zh-TW" altLang="en-US" sz="21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343" t="42386" r="50627" b="50220"/>
          <a:stretch/>
        </p:blipFill>
        <p:spPr>
          <a:xfrm>
            <a:off x="907960" y="4151021"/>
            <a:ext cx="3515933" cy="4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4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Graph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661" t="32526" r="48251" b="41241"/>
          <a:stretch/>
        </p:blipFill>
        <p:spPr>
          <a:xfrm>
            <a:off x="1207394" y="2599117"/>
            <a:ext cx="6826236" cy="251138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248911" y="2857500"/>
            <a:ext cx="3060449" cy="19035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077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Saliency</a:t>
            </a:r>
          </a:p>
          <a:p>
            <a:r>
              <a:rPr lang="en-US" altLang="zh-TW" dirty="0" err="1" smtClean="0"/>
              <a:t>Decolorization</a:t>
            </a:r>
            <a:endParaRPr lang="en-US" altLang="zh-TW" dirty="0" smtClean="0"/>
          </a:p>
          <a:p>
            <a:r>
              <a:rPr lang="en-US" altLang="zh-TW" dirty="0" smtClean="0"/>
              <a:t>Saliency Map Guided </a:t>
            </a:r>
            <a:r>
              <a:rPr lang="en-US" altLang="zh-TW" dirty="0" err="1" smtClean="0"/>
              <a:t>Decolorization</a:t>
            </a:r>
            <a:endParaRPr lang="en-US" altLang="zh-TW" dirty="0" smtClean="0"/>
          </a:p>
          <a:p>
            <a:r>
              <a:rPr lang="en-US" altLang="zh-TW" dirty="0" smtClean="0"/>
              <a:t>Experiment</a:t>
            </a:r>
          </a:p>
          <a:p>
            <a:r>
              <a:rPr lang="en-US" altLang="zh-TW" dirty="0" smtClean="0"/>
              <a:t>Conclusion &amp; Future 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416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31249" t="35631" r="62693" b="56153"/>
          <a:stretch/>
        </p:blipFill>
        <p:spPr>
          <a:xfrm>
            <a:off x="5426809" y="3210703"/>
            <a:ext cx="2159660" cy="16467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3233" y="1006820"/>
            <a:ext cx="7514035" cy="1314449"/>
          </a:xfrm>
        </p:spPr>
        <p:txBody>
          <a:bodyPr/>
          <a:lstStyle/>
          <a:p>
            <a:r>
              <a:rPr lang="en-US" altLang="zh-TW" dirty="0" smtClean="0"/>
              <a:t>Algorithm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634" t="35259" r="62662" b="21238"/>
          <a:stretch/>
        </p:blipFill>
        <p:spPr>
          <a:xfrm>
            <a:off x="2132675" y="2385914"/>
            <a:ext cx="2606040" cy="34078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2103" t="44387" r="49058" b="16591"/>
          <a:stretch/>
        </p:blipFill>
        <p:spPr>
          <a:xfrm>
            <a:off x="5439946" y="3317124"/>
            <a:ext cx="1306219" cy="32423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42054" t="32880" r="50126" b="55781"/>
          <a:stretch/>
        </p:blipFill>
        <p:spPr>
          <a:xfrm>
            <a:off x="5426809" y="2311523"/>
            <a:ext cx="1181476" cy="9630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1257" t="27164" r="48846" b="63990"/>
          <a:stretch/>
        </p:blipFill>
        <p:spPr>
          <a:xfrm>
            <a:off x="977016" y="1900579"/>
            <a:ext cx="3893234" cy="4853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61533" t="32164" r="11329" b="63028"/>
          <a:stretch/>
        </p:blipFill>
        <p:spPr>
          <a:xfrm>
            <a:off x="977016" y="2538942"/>
            <a:ext cx="3305832" cy="32926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61317" t="85817" r="11437" b="9760"/>
          <a:stretch/>
        </p:blipFill>
        <p:spPr>
          <a:xfrm>
            <a:off x="5091813" y="1992665"/>
            <a:ext cx="2658794" cy="2361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2241" t="52010" r="81398" b="37350"/>
          <a:stretch/>
        </p:blipFill>
        <p:spPr>
          <a:xfrm>
            <a:off x="329065" y="3163872"/>
            <a:ext cx="1800765" cy="16935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22036" t="35932" r="71754" b="55987"/>
          <a:stretch/>
        </p:blipFill>
        <p:spPr>
          <a:xfrm>
            <a:off x="2441617" y="3208181"/>
            <a:ext cx="2266431" cy="165836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l="37262" t="33239" r="57740" b="20699"/>
          <a:stretch/>
        </p:blipFill>
        <p:spPr>
          <a:xfrm>
            <a:off x="4743637" y="2423986"/>
            <a:ext cx="696351" cy="34014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19150" t="33894" r="48198" b="61875"/>
          <a:stretch/>
        </p:blipFill>
        <p:spPr>
          <a:xfrm>
            <a:off x="6728106" y="5100462"/>
            <a:ext cx="2328877" cy="3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Saliency Map Result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0" y="2438401"/>
            <a:ext cx="3810000" cy="257175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1080" y="2466978"/>
            <a:ext cx="3810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9" y="2057400"/>
            <a:ext cx="2857500" cy="381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9369" y="20574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Saliency Map &amp; </a:t>
            </a:r>
            <a:r>
              <a:rPr lang="en-US" altLang="zh-TW" dirty="0" err="1" smtClean="0"/>
              <a:t>Decolorization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699" t="66394" r="57460" b="24375"/>
          <a:stretch/>
        </p:blipFill>
        <p:spPr>
          <a:xfrm>
            <a:off x="970833" y="4704244"/>
            <a:ext cx="3882683" cy="67525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3"/>
          <a:srcRect l="51145" t="49105" r="15317" b="43534"/>
          <a:stretch/>
        </p:blipFill>
        <p:spPr>
          <a:xfrm>
            <a:off x="982133" y="2635123"/>
            <a:ext cx="5319846" cy="6564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51190" t="62163" r="12265" b="30721"/>
          <a:stretch/>
        </p:blipFill>
        <p:spPr>
          <a:xfrm>
            <a:off x="982133" y="3643698"/>
            <a:ext cx="6634610" cy="726273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642056" y="4861126"/>
            <a:ext cx="901809" cy="618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9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5592" r="9370" b="12008"/>
          <a:stretch/>
        </p:blipFill>
        <p:spPr>
          <a:xfrm>
            <a:off x="4575305" y="2593171"/>
            <a:ext cx="4392409" cy="24600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16615" r="9117" b="22256"/>
          <a:stretch/>
        </p:blipFill>
        <p:spPr>
          <a:xfrm>
            <a:off x="4554096" y="2593171"/>
            <a:ext cx="4392409" cy="246041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5" y="2594460"/>
            <a:ext cx="4371200" cy="2458800"/>
          </a:xfrm>
        </p:spPr>
      </p:pic>
    </p:spTree>
    <p:extLst>
      <p:ext uri="{BB962C8B-B14F-4D97-AF65-F5344CB8AC3E}">
        <p14:creationId xmlns:p14="http://schemas.microsoft.com/office/powerpoint/2010/main" val="16054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research.microsoft.com/en-us/um/people/jiansun/salientobject/imCanvas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8" t="-138" r="5827" b="1118"/>
          <a:stretch/>
        </p:blipFill>
        <p:spPr bwMode="auto">
          <a:xfrm>
            <a:off x="4604142" y="2864932"/>
            <a:ext cx="4142446" cy="31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15 images &amp; 11 people</a:t>
            </a:r>
          </a:p>
          <a:p>
            <a:r>
              <a:rPr lang="en-US" altLang="zh-TW" dirty="0"/>
              <a:t>MSRA Dataset</a:t>
            </a:r>
            <a:endParaRPr lang="en-US" altLang="zh-TW" dirty="0" smtClean="0"/>
          </a:p>
          <a:p>
            <a:r>
              <a:rPr lang="en-US" altLang="zh-TW" dirty="0" err="1" smtClean="0"/>
              <a:t>Typeform</a:t>
            </a:r>
            <a:endParaRPr lang="en-US" altLang="zh-TW" dirty="0" smtClean="0"/>
          </a:p>
          <a:p>
            <a:r>
              <a:rPr lang="en-US" altLang="zh-TW" dirty="0" smtClean="0"/>
              <a:t>3 kinds of data:</a:t>
            </a:r>
          </a:p>
          <a:p>
            <a:pPr lvl="1"/>
            <a:r>
              <a:rPr lang="en-US" altLang="zh-TW" dirty="0" smtClean="0"/>
              <a:t>Original Method</a:t>
            </a:r>
          </a:p>
          <a:p>
            <a:pPr lvl="1"/>
            <a:r>
              <a:rPr lang="en-US" altLang="zh-TW" dirty="0" smtClean="0"/>
              <a:t>Saliency Map Guided </a:t>
            </a:r>
          </a:p>
          <a:p>
            <a:pPr lvl="2"/>
            <a:r>
              <a:rPr lang="en-US" altLang="zh-TW" dirty="0" smtClean="0"/>
              <a:t>Manifold-ranking</a:t>
            </a:r>
          </a:p>
          <a:p>
            <a:pPr lvl="2"/>
            <a:r>
              <a:rPr lang="en-US" altLang="zh-TW" dirty="0" smtClean="0"/>
              <a:t>Rectangle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6286" t="16394" r="29709" b="10529"/>
          <a:stretch/>
        </p:blipFill>
        <p:spPr>
          <a:xfrm>
            <a:off x="4281677" y="2435468"/>
            <a:ext cx="4285547" cy="4001246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435608" y="3638550"/>
            <a:ext cx="1356162" cy="944636"/>
            <a:chOff x="6464501" y="2624930"/>
            <a:chExt cx="1356162" cy="944636"/>
          </a:xfrm>
        </p:grpSpPr>
        <p:sp>
          <p:nvSpPr>
            <p:cNvPr id="6" name="加號 5"/>
            <p:cNvSpPr/>
            <p:nvPr/>
          </p:nvSpPr>
          <p:spPr>
            <a:xfrm>
              <a:off x="6464501" y="2667000"/>
              <a:ext cx="858564" cy="902566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減號 12"/>
            <p:cNvSpPr/>
            <p:nvPr/>
          </p:nvSpPr>
          <p:spPr>
            <a:xfrm rot="16200000">
              <a:off x="7043545" y="2792448"/>
              <a:ext cx="944635" cy="609600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604142" y="5283779"/>
            <a:ext cx="1356162" cy="944636"/>
            <a:chOff x="6464501" y="2624930"/>
            <a:chExt cx="1356162" cy="944636"/>
          </a:xfrm>
        </p:grpSpPr>
        <p:sp>
          <p:nvSpPr>
            <p:cNvPr id="16" name="加號 15"/>
            <p:cNvSpPr/>
            <p:nvPr/>
          </p:nvSpPr>
          <p:spPr>
            <a:xfrm>
              <a:off x="6464501" y="2667000"/>
              <a:ext cx="858564" cy="902566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減號 16"/>
            <p:cNvSpPr/>
            <p:nvPr/>
          </p:nvSpPr>
          <p:spPr>
            <a:xfrm rot="16200000">
              <a:off x="7043545" y="2792448"/>
              <a:ext cx="944635" cy="609600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706865" y="4977411"/>
            <a:ext cx="1320499" cy="944635"/>
            <a:chOff x="10706603" y="3035121"/>
            <a:chExt cx="1320499" cy="944635"/>
          </a:xfrm>
        </p:grpSpPr>
        <p:sp>
          <p:nvSpPr>
            <p:cNvPr id="19" name="加號 18"/>
            <p:cNvSpPr/>
            <p:nvPr/>
          </p:nvSpPr>
          <p:spPr>
            <a:xfrm>
              <a:off x="10706603" y="3035121"/>
              <a:ext cx="858564" cy="902566"/>
            </a:xfrm>
            <a:prstGeom prst="mathPlus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減號 19"/>
            <p:cNvSpPr/>
            <p:nvPr/>
          </p:nvSpPr>
          <p:spPr>
            <a:xfrm rot="16200000">
              <a:off x="11249984" y="3202639"/>
              <a:ext cx="944635" cy="609600"/>
            </a:xfrm>
            <a:prstGeom prst="mathMinus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向上箭號 20"/>
          <p:cNvSpPr/>
          <p:nvPr/>
        </p:nvSpPr>
        <p:spPr>
          <a:xfrm>
            <a:off x="7148499" y="4428106"/>
            <a:ext cx="533400" cy="47153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上箭號 21"/>
          <p:cNvSpPr/>
          <p:nvPr/>
        </p:nvSpPr>
        <p:spPr>
          <a:xfrm rot="16200000">
            <a:off x="6013722" y="5163106"/>
            <a:ext cx="533400" cy="47153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3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</a:t>
            </a:r>
            <a:r>
              <a:rPr lang="en-US" altLang="zh-TW" dirty="0"/>
              <a:t>l</a:t>
            </a:r>
            <a:r>
              <a:rPr lang="en-US" altLang="zh-TW" dirty="0" smtClean="0"/>
              <a:t>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9591" y="1935480"/>
            <a:ext cx="7704667" cy="3332816"/>
          </a:xfrm>
        </p:spPr>
        <p:txBody>
          <a:bodyPr/>
          <a:lstStyle/>
          <a:p>
            <a:r>
              <a:rPr lang="en-US" altLang="zh-TW" dirty="0" smtClean="0"/>
              <a:t>Manifold-ranking Method  :      Score = </a:t>
            </a:r>
            <a:r>
              <a:rPr lang="en-US" altLang="zh-TW" dirty="0" smtClean="0">
                <a:solidFill>
                  <a:srgbClr val="FF0000"/>
                </a:solidFill>
              </a:rPr>
              <a:t>1.139394</a:t>
            </a:r>
          </a:p>
          <a:p>
            <a:r>
              <a:rPr lang="en-US" altLang="zh-TW" dirty="0" smtClean="0"/>
              <a:t>Original </a:t>
            </a:r>
            <a:r>
              <a:rPr lang="en-US" altLang="zh-TW" dirty="0"/>
              <a:t>Method  : </a:t>
            </a:r>
            <a:r>
              <a:rPr lang="en-US" altLang="zh-TW" dirty="0" smtClean="0"/>
              <a:t>			       Score </a:t>
            </a:r>
            <a:r>
              <a:rPr lang="en-US" altLang="zh-TW" dirty="0"/>
              <a:t>=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Rectangle Saliency  </a:t>
            </a:r>
            <a:r>
              <a:rPr lang="en-US" altLang="zh-TW" dirty="0"/>
              <a:t>Method </a:t>
            </a:r>
            <a:r>
              <a:rPr lang="en-US" altLang="zh-TW" dirty="0" smtClean="0"/>
              <a:t> </a:t>
            </a:r>
            <a:r>
              <a:rPr lang="en-US" altLang="zh-TW" dirty="0"/>
              <a:t>:</a:t>
            </a:r>
            <a:r>
              <a:rPr lang="en-US" altLang="zh-TW" dirty="0" smtClean="0"/>
              <a:t>  </a:t>
            </a:r>
            <a:r>
              <a:rPr lang="en-US" altLang="zh-TW" dirty="0"/>
              <a:t>Score = </a:t>
            </a:r>
            <a:r>
              <a:rPr lang="en-US" altLang="zh-TW" dirty="0" smtClean="0">
                <a:solidFill>
                  <a:srgbClr val="00B0F0"/>
                </a:solidFill>
              </a:rPr>
              <a:t>0.860606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97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368" t="29857" r="35548" b="36490"/>
          <a:stretch/>
        </p:blipFill>
        <p:spPr>
          <a:xfrm>
            <a:off x="459268" y="2346578"/>
            <a:ext cx="4183487" cy="272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Limit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8880" t="19086" r="29061" b="31298"/>
          <a:stretch/>
        </p:blipFill>
        <p:spPr>
          <a:xfrm>
            <a:off x="4666628" y="2347547"/>
            <a:ext cx="4104249" cy="27220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8880" t="19279" r="28845" b="31490"/>
          <a:stretch/>
        </p:blipFill>
        <p:spPr>
          <a:xfrm>
            <a:off x="497319" y="2375754"/>
            <a:ext cx="4125350" cy="27009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45036" y="2895748"/>
            <a:ext cx="2075714" cy="1883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8" name="矩形 7"/>
          <p:cNvSpPr/>
          <p:nvPr/>
        </p:nvSpPr>
        <p:spPr>
          <a:xfrm>
            <a:off x="6354442" y="2955977"/>
            <a:ext cx="2075714" cy="1883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541278" y="2686049"/>
            <a:ext cx="2075714" cy="1883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4879313" y="2686931"/>
            <a:ext cx="2075714" cy="1883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2" name="文字方塊 11"/>
          <p:cNvSpPr txBox="1"/>
          <p:nvPr/>
        </p:nvSpPr>
        <p:spPr>
          <a:xfrm>
            <a:off x="1375306" y="1750190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Manifold-ranking</a:t>
            </a:r>
            <a:endParaRPr lang="zh-TW" altLang="en-US" sz="24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12042" y="182216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Origin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56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5550" y="1695451"/>
            <a:ext cx="7704667" cy="3332816"/>
          </a:xfrm>
        </p:spPr>
        <p:txBody>
          <a:bodyPr/>
          <a:lstStyle/>
          <a:p>
            <a:r>
              <a:rPr lang="en-US" altLang="zh-TW" dirty="0" err="1" smtClean="0"/>
              <a:t>Decolorization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Saliency Map</a:t>
            </a:r>
          </a:p>
          <a:p>
            <a:pPr lvl="1"/>
            <a:r>
              <a:rPr lang="en-US" altLang="zh-TW" dirty="0" smtClean="0"/>
              <a:t>Testing Data</a:t>
            </a:r>
          </a:p>
          <a:p>
            <a:r>
              <a:rPr lang="en-US" altLang="zh-TW" dirty="0" smtClean="0"/>
              <a:t>HDR Scene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34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6300" y="2297268"/>
            <a:ext cx="7514035" cy="2343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50" dirty="0"/>
              <a:t>Thanks for your attention!!</a:t>
            </a:r>
            <a:endParaRPr lang="zh-TW" altLang="en-US" sz="4050" dirty="0"/>
          </a:p>
        </p:txBody>
      </p:sp>
    </p:spTree>
    <p:extLst>
      <p:ext uri="{BB962C8B-B14F-4D97-AF65-F5344CB8AC3E}">
        <p14:creationId xmlns:p14="http://schemas.microsoft.com/office/powerpoint/2010/main" val="11145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2132" y="1785625"/>
            <a:ext cx="7704667" cy="3332816"/>
          </a:xfrm>
        </p:spPr>
        <p:txBody>
          <a:bodyPr/>
          <a:lstStyle/>
          <a:p>
            <a:r>
              <a:rPr lang="en-US" altLang="zh-TW" dirty="0" smtClean="0"/>
              <a:t>Computational Photography</a:t>
            </a:r>
          </a:p>
          <a:p>
            <a:pPr lvl="1"/>
            <a:r>
              <a:rPr lang="en-US" altLang="zh-TW" dirty="0" smtClean="0"/>
              <a:t>HDR</a:t>
            </a:r>
          </a:p>
          <a:p>
            <a:pPr lvl="1"/>
            <a:r>
              <a:rPr lang="en-US" altLang="zh-TW" dirty="0" smtClean="0"/>
              <a:t>Contrast Boosting</a:t>
            </a:r>
          </a:p>
          <a:p>
            <a:pPr lvl="1"/>
            <a:r>
              <a:rPr lang="en-US" altLang="zh-TW" dirty="0" err="1" smtClean="0"/>
              <a:t>Decolorization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593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2133" y="642625"/>
            <a:ext cx="7704667" cy="3332816"/>
          </a:xfrm>
        </p:spPr>
        <p:txBody>
          <a:bodyPr/>
          <a:lstStyle/>
          <a:p>
            <a:r>
              <a:rPr lang="en-US" altLang="zh-TW" dirty="0" smtClean="0"/>
              <a:t>Unnatural Artifacts in Computational Photography</a:t>
            </a:r>
          </a:p>
        </p:txBody>
      </p:sp>
      <p:pic>
        <p:nvPicPr>
          <p:cNvPr id="11266" name="Picture 2" descr="http://upload.wikimedia.org/wikipedia/commons/4/4e/Dundus_Squ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6" y="2754519"/>
            <a:ext cx="3662764" cy="244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Decolorization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59" t="11357" r="23778" b="71957"/>
          <a:stretch/>
        </p:blipFill>
        <p:spPr>
          <a:xfrm>
            <a:off x="1939651" y="2686050"/>
            <a:ext cx="5861198" cy="21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</a:t>
            </a:r>
            <a:r>
              <a:rPr lang="en-US" altLang="zh-TW" dirty="0" err="1" smtClean="0"/>
              <a:t>Decolorization</a:t>
            </a:r>
            <a:r>
              <a:rPr lang="en-US" altLang="zh-TW" dirty="0" smtClean="0"/>
              <a:t>?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4163" y="1562556"/>
            <a:ext cx="7514035" cy="2343151"/>
          </a:xfrm>
        </p:spPr>
        <p:txBody>
          <a:bodyPr/>
          <a:lstStyle/>
          <a:p>
            <a:r>
              <a:rPr lang="en-US" altLang="zh-TW" dirty="0" smtClean="0"/>
              <a:t>Mono printers are still the majority.</a:t>
            </a:r>
          </a:p>
          <a:p>
            <a:r>
              <a:rPr lang="en-US" altLang="zh-TW" dirty="0" smtClean="0"/>
              <a:t>Color-Blind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427" t="35168" r="19348" b="40713"/>
          <a:stretch/>
        </p:blipFill>
        <p:spPr>
          <a:xfrm>
            <a:off x="5206284" y="2686049"/>
            <a:ext cx="3754192" cy="1101338"/>
          </a:xfrm>
          <a:prstGeom prst="rect">
            <a:avLst/>
          </a:prstGeom>
        </p:spPr>
      </p:pic>
      <p:pic>
        <p:nvPicPr>
          <p:cNvPr id="5" name="Picture 4" descr="D:\Research\research\color-to-gray\imag\results\Flutter_Fig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5" y="3686149"/>
            <a:ext cx="4487377" cy="20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61" y="3686149"/>
            <a:ext cx="4356467" cy="197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\\pc89140\cwlu\crowd_peoples\code\results\Flutter_Fig_9_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62" y="3672963"/>
            <a:ext cx="4322471" cy="199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Research\research\color-to-gray\Color2Gray perivous work\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20" y="3172165"/>
            <a:ext cx="2725002" cy="269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Research\research\color-to-gray\imag\confuse_bl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46" y="4062380"/>
            <a:ext cx="1232723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Research\research\color-to-gray\imag\？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07" y="2487855"/>
            <a:ext cx="1106371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Research\research\color-to-gray\Our Results\2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29" y="3172164"/>
            <a:ext cx="2743793" cy="27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Research\research\color-to-gray\imag\smile_black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04" y="3970755"/>
            <a:ext cx="1319765" cy="14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2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</a:t>
            </a:r>
            <a:r>
              <a:rPr lang="en-US" altLang="zh-TW" dirty="0" err="1" smtClean="0"/>
              <a:t>Decolorization</a:t>
            </a:r>
            <a:r>
              <a:rPr lang="en-US" altLang="zh-TW" dirty="0" smtClean="0"/>
              <a:t>?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4163" y="1562556"/>
            <a:ext cx="7514035" cy="2343151"/>
          </a:xfrm>
        </p:spPr>
        <p:txBody>
          <a:bodyPr/>
          <a:lstStyle/>
          <a:p>
            <a:r>
              <a:rPr lang="en-US" altLang="zh-TW" dirty="0" smtClean="0"/>
              <a:t>Mono printers are still the majority.</a:t>
            </a:r>
          </a:p>
          <a:p>
            <a:r>
              <a:rPr lang="en-US" altLang="zh-TW" dirty="0" smtClean="0"/>
              <a:t>Color-Blind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427" t="35168" r="19348" b="40713"/>
          <a:stretch/>
        </p:blipFill>
        <p:spPr>
          <a:xfrm>
            <a:off x="5206284" y="2686049"/>
            <a:ext cx="3754192" cy="1101338"/>
          </a:xfrm>
          <a:prstGeom prst="rect">
            <a:avLst/>
          </a:prstGeom>
        </p:spPr>
      </p:pic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61" y="3686149"/>
            <a:ext cx="4356467" cy="197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D:\Research\research\color-to-gray\Color2Gray perivous work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20" y="3172165"/>
            <a:ext cx="2725002" cy="269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Research\research\color-to-gray\imag\confuse_bla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46" y="4062380"/>
            <a:ext cx="1232723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Research\research\color-to-gray\imag\？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07" y="2487855"/>
            <a:ext cx="1106371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Research\research\color-to-gray\Our Results\2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29" y="3172164"/>
            <a:ext cx="2743793" cy="27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Research\research\color-to-gray\imag\smile_blac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04" y="3970755"/>
            <a:ext cx="1319765" cy="14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4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Contrast Preserving </a:t>
            </a:r>
            <a:r>
              <a:rPr lang="en-US" altLang="zh-TW" dirty="0" err="1"/>
              <a:t>Decolorization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2133" y="771993"/>
            <a:ext cx="7704667" cy="3332816"/>
          </a:xfrm>
        </p:spPr>
        <p:txBody>
          <a:bodyPr/>
          <a:lstStyle/>
          <a:p>
            <a:r>
              <a:rPr lang="en-US" altLang="zh-TW" dirty="0" smtClean="0"/>
              <a:t>ICCP 2012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403" t="49278" r="20483" b="29568"/>
          <a:stretch/>
        </p:blipFill>
        <p:spPr>
          <a:xfrm>
            <a:off x="309490" y="2937190"/>
            <a:ext cx="8661606" cy="23352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4480" t="49219" r="20424" b="29687"/>
          <a:stretch/>
        </p:blipFill>
        <p:spPr>
          <a:xfrm>
            <a:off x="200459" y="2937189"/>
            <a:ext cx="8879667" cy="23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Contrast-Preserving Objective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131" t="24471" r="53892" b="69760"/>
          <a:stretch/>
        </p:blipFill>
        <p:spPr>
          <a:xfrm>
            <a:off x="951783" y="3321093"/>
            <a:ext cx="4710914" cy="4633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9509" t="44663" r="64057" b="47837"/>
          <a:stretch/>
        </p:blipFill>
        <p:spPr>
          <a:xfrm>
            <a:off x="982133" y="4013061"/>
            <a:ext cx="3015543" cy="7737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12699" t="66394" r="57460" b="24375"/>
          <a:stretch/>
        </p:blipFill>
        <p:spPr>
          <a:xfrm>
            <a:off x="951783" y="5015385"/>
            <a:ext cx="3882683" cy="675250"/>
          </a:xfrm>
          <a:prstGeom prst="rect">
            <a:avLst/>
          </a:prstGeom>
        </p:spPr>
      </p:pic>
      <p:pic>
        <p:nvPicPr>
          <p:cNvPr id="10" name="Picture 2" descr="D:\Research\research\color-to-gray\imag\Gaussian_distribution_revis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47" y="2712259"/>
            <a:ext cx="2667000" cy="298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17108" t="68606" r="80189" b="27163"/>
          <a:stretch/>
        </p:blipFill>
        <p:spPr>
          <a:xfrm>
            <a:off x="6685602" y="5737906"/>
            <a:ext cx="557397" cy="49050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/>
          <a:srcRect l="56379" t="62396" r="39180" b="34759"/>
          <a:stretch/>
        </p:blipFill>
        <p:spPr>
          <a:xfrm>
            <a:off x="8369293" y="5486400"/>
            <a:ext cx="698507" cy="25150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/>
          <a:srcRect l="13103" t="43228" r="54100" b="51303"/>
          <a:stretch/>
        </p:blipFill>
        <p:spPr>
          <a:xfrm>
            <a:off x="951783" y="3294398"/>
            <a:ext cx="4710914" cy="4900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8"/>
          <a:srcRect l="56442" t="37500" r="29942" b="59115"/>
          <a:stretch/>
        </p:blipFill>
        <p:spPr>
          <a:xfrm>
            <a:off x="951783" y="2801348"/>
            <a:ext cx="2991517" cy="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1605</TotalTime>
  <Words>251</Words>
  <Application>Microsoft Office PowerPoint</Application>
  <PresentationFormat>如螢幕大小 (4:3)</PresentationFormat>
  <Paragraphs>93</Paragraphs>
  <Slides>29</Slides>
  <Notes>4</Notes>
  <HiddenSlides>5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Corbel</vt:lpstr>
      <vt:lpstr>機器人</vt:lpstr>
      <vt:lpstr>MathType 6.0 Equation</vt:lpstr>
      <vt:lpstr>Saliency Map Guided Decolorization</vt:lpstr>
      <vt:lpstr>Outline</vt:lpstr>
      <vt:lpstr>Motivation</vt:lpstr>
      <vt:lpstr>Motivation</vt:lpstr>
      <vt:lpstr>Decolorization</vt:lpstr>
      <vt:lpstr>Why Decolorization? </vt:lpstr>
      <vt:lpstr>Why Decolorization? </vt:lpstr>
      <vt:lpstr>Contrast Preserving Decolorization</vt:lpstr>
      <vt:lpstr>Contrast-Preserving Objective Function</vt:lpstr>
      <vt:lpstr>Weak Color Order</vt:lpstr>
      <vt:lpstr>Bimodal Contrast-Preserving</vt:lpstr>
      <vt:lpstr>Energy Function</vt:lpstr>
      <vt:lpstr>What is “Saliency” ?</vt:lpstr>
      <vt:lpstr>How to Get  a Saliency Map?</vt:lpstr>
      <vt:lpstr>Bottom-Up Approach</vt:lpstr>
      <vt:lpstr>Top-Down Approach</vt:lpstr>
      <vt:lpstr>The Saliency Map I Survey</vt:lpstr>
      <vt:lpstr>Why I Use This Method?</vt:lpstr>
      <vt:lpstr>Graph Model</vt:lpstr>
      <vt:lpstr>Algorithm Model</vt:lpstr>
      <vt:lpstr>Saliency Map Result</vt:lpstr>
      <vt:lpstr>Saliency Map Result</vt:lpstr>
      <vt:lpstr>Saliency Map &amp; Decolorization</vt:lpstr>
      <vt:lpstr>Result</vt:lpstr>
      <vt:lpstr>Experiment</vt:lpstr>
      <vt:lpstr>Experimental Result</vt:lpstr>
      <vt:lpstr>Limit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潘柏丞</dc:creator>
  <cp:lastModifiedBy>潘柏丞</cp:lastModifiedBy>
  <cp:revision>116</cp:revision>
  <dcterms:created xsi:type="dcterms:W3CDTF">2015-01-28T03:28:59Z</dcterms:created>
  <dcterms:modified xsi:type="dcterms:W3CDTF">2015-01-29T06:14:29Z</dcterms:modified>
</cp:coreProperties>
</file>